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1" r:id="rId5"/>
    <p:sldId id="258" r:id="rId6"/>
    <p:sldId id="259" r:id="rId7"/>
    <p:sldId id="260" r:id="rId8"/>
    <p:sldId id="270" r:id="rId9"/>
    <p:sldId id="266" r:id="rId10"/>
    <p:sldId id="262" r:id="rId11"/>
    <p:sldId id="267" r:id="rId12"/>
    <p:sldId id="263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WEB</a:t>
            </a:r>
            <a:r>
              <a:rPr lang="ru-RU" dirty="0">
                <a:solidFill>
                  <a:schemeClr val="bg2"/>
                </a:solidFill>
              </a:rPr>
              <a:t>-ПРИЛОЖЕНИЕ «САЙТ КИНОТЕАТРА</a:t>
            </a:r>
            <a:r>
              <a:rPr lang="ru-RU" dirty="0" smtClean="0">
                <a:solidFill>
                  <a:schemeClr val="bg2"/>
                </a:solidFill>
              </a:rPr>
              <a:t>»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Жданова а. а.</a:t>
            </a:r>
          </a:p>
          <a:p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Группа 589-1</a:t>
            </a:r>
            <a:endParaRPr lang="ru-RU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5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343" y="1098954"/>
            <a:ext cx="2902365" cy="3245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9725" y="99751"/>
            <a:ext cx="9905998" cy="1478570"/>
          </a:xfrm>
          <a:noFill/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СКРИНШОТЫ ПРОГРАММЫ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r="-2459" b="3933"/>
          <a:stretch/>
        </p:blipFill>
        <p:spPr bwMode="auto">
          <a:xfrm>
            <a:off x="832945" y="1168226"/>
            <a:ext cx="4994277" cy="2788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026" y="3039989"/>
            <a:ext cx="5295830" cy="2303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91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80856" y="448685"/>
            <a:ext cx="5940425" cy="4148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2889" y="2194517"/>
            <a:ext cx="5900151" cy="3541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69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8533" y="182965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ПРОВЕРКИ ВВОДА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57969" y="1661535"/>
            <a:ext cx="1766555" cy="3733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24287" y="1661535"/>
            <a:ext cx="4600256" cy="1275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3284888" y="3491521"/>
            <a:ext cx="4879054" cy="1993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/>
          <p:nvPr/>
        </p:nvPicPr>
        <p:blipFill>
          <a:blip r:embed="rId5"/>
          <a:stretch>
            <a:fillRect/>
          </a:stretch>
        </p:blipFill>
        <p:spPr>
          <a:xfrm>
            <a:off x="8624307" y="1608508"/>
            <a:ext cx="2646321" cy="3876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807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Регистрация и вход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58101" y="2275797"/>
            <a:ext cx="3239770" cy="3209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38037" y="1917181"/>
            <a:ext cx="3219450" cy="3730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61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Заключение</a:t>
            </a:r>
            <a:endParaRPr lang="ru-RU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В рамках данной проектной работы было создано веб-приложение «Сайт кинотеатра» на основе веб-</a:t>
            </a:r>
            <a:r>
              <a:rPr lang="ru-RU" dirty="0" err="1">
                <a:solidFill>
                  <a:schemeClr val="bg2"/>
                </a:solidFill>
              </a:rPr>
              <a:t>фреймворка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ASP</a:t>
            </a:r>
            <a:r>
              <a:rPr lang="ru-RU" dirty="0">
                <a:solidFill>
                  <a:schemeClr val="bg2"/>
                </a:solidFill>
              </a:rPr>
              <a:t>.</a:t>
            </a:r>
            <a:r>
              <a:rPr lang="en-US" dirty="0">
                <a:solidFill>
                  <a:schemeClr val="bg2"/>
                </a:solidFill>
              </a:rPr>
              <a:t>NET</a:t>
            </a:r>
            <a:r>
              <a:rPr lang="ru-RU" dirty="0">
                <a:solidFill>
                  <a:schemeClr val="bg2"/>
                </a:solidFill>
              </a:rPr>
              <a:t>. Были выполнены поставленные требования для научной учебной работы.</a:t>
            </a:r>
          </a:p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Веб-приложение реализовано с помощью языков HTML, </a:t>
            </a:r>
            <a:r>
              <a:rPr lang="en-US" dirty="0">
                <a:solidFill>
                  <a:schemeClr val="bg2"/>
                </a:solidFill>
              </a:rPr>
              <a:t>C</a:t>
            </a:r>
            <a:r>
              <a:rPr lang="ru-RU" dirty="0">
                <a:solidFill>
                  <a:schemeClr val="bg2"/>
                </a:solidFill>
              </a:rPr>
              <a:t>#, CSS и различных готовых библиотек для них. Также была протестирована работоспособность веб-приложения.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7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Цель: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>
                <a:solidFill>
                  <a:schemeClr val="bg2"/>
                </a:solidFill>
              </a:rPr>
              <a:t>в </a:t>
            </a:r>
            <a:r>
              <a:rPr lang="ru-RU" dirty="0">
                <a:solidFill>
                  <a:schemeClr val="bg2"/>
                </a:solidFill>
              </a:rPr>
              <a:t>рамках выбранной тематики сделать обзор предметной области, определить недостатки существующих </a:t>
            </a:r>
            <a:r>
              <a:rPr lang="ru-RU" dirty="0" smtClean="0">
                <a:solidFill>
                  <a:schemeClr val="bg2"/>
                </a:solidFill>
              </a:rPr>
              <a:t>решений;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выполнить </a:t>
            </a:r>
            <a:r>
              <a:rPr lang="ru-RU" dirty="0">
                <a:solidFill>
                  <a:schemeClr val="bg2"/>
                </a:solidFill>
              </a:rPr>
              <a:t>постановку задачи, определить цель и задачи выполнения </a:t>
            </a:r>
            <a:r>
              <a:rPr lang="ru-RU" dirty="0" smtClean="0">
                <a:solidFill>
                  <a:schemeClr val="bg2"/>
                </a:solidFill>
              </a:rPr>
              <a:t>исследования\проектирования;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сформулировать </a:t>
            </a:r>
            <a:r>
              <a:rPr lang="ru-RU" dirty="0">
                <a:solidFill>
                  <a:schemeClr val="bg2"/>
                </a:solidFill>
              </a:rPr>
              <a:t>требования для выполнения </a:t>
            </a:r>
            <a:r>
              <a:rPr lang="ru-RU" dirty="0" smtClean="0">
                <a:solidFill>
                  <a:schemeClr val="bg2"/>
                </a:solidFill>
              </a:rPr>
              <a:t>исследования\проектирования</a:t>
            </a:r>
            <a:r>
              <a:rPr lang="en-US" dirty="0" smtClean="0">
                <a:solidFill>
                  <a:schemeClr val="bg2"/>
                </a:solidFill>
              </a:rPr>
              <a:t>;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выбрать </a:t>
            </a:r>
            <a:r>
              <a:rPr lang="ru-RU" dirty="0">
                <a:solidFill>
                  <a:schemeClr val="bg2"/>
                </a:solidFill>
              </a:rPr>
              <a:t>средства реализации;</a:t>
            </a:r>
          </a:p>
          <a:p>
            <a:r>
              <a:rPr lang="ru-RU" dirty="0" smtClean="0">
                <a:solidFill>
                  <a:schemeClr val="bg2"/>
                </a:solidFill>
              </a:rPr>
              <a:t>разработать </a:t>
            </a:r>
            <a:r>
              <a:rPr lang="ru-RU" dirty="0">
                <a:solidFill>
                  <a:schemeClr val="bg2"/>
                </a:solidFill>
              </a:rPr>
              <a:t>проект предлагаемого </a:t>
            </a:r>
            <a:r>
              <a:rPr lang="ru-RU" dirty="0" smtClean="0">
                <a:solidFill>
                  <a:schemeClr val="bg2"/>
                </a:solidFill>
              </a:rPr>
              <a:t>решения.</a:t>
            </a:r>
            <a:endParaRPr lang="ru-RU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ПРОБЛЕМАТИКА</a:t>
            </a:r>
            <a:endParaRPr lang="ru-RU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7"/>
            <a:ext cx="463593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Массовое сокращение числа кинозалов отмечается с марта 2022 года, после отмены проката голливудских фильмов: в марте было не действовало 473 кинозала, в апреле – 148, в мае – </a:t>
            </a:r>
            <a:r>
              <a:rPr lang="ru-RU" dirty="0" smtClean="0">
                <a:solidFill>
                  <a:schemeClr val="bg2"/>
                </a:solidFill>
              </a:rPr>
              <a:t>279.</a:t>
            </a:r>
            <a:endParaRPr lang="ru-RU" dirty="0">
              <a:solidFill>
                <a:schemeClr val="bg2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94907" y="2097088"/>
            <a:ext cx="5857628" cy="3571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33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214" y="236133"/>
            <a:ext cx="9905998" cy="1478570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Web</a:t>
            </a:r>
            <a:r>
              <a:rPr lang="ru-RU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-приложение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8285" y="1551218"/>
            <a:ext cx="9814762" cy="3541714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err="1">
                <a:solidFill>
                  <a:schemeClr val="bg2"/>
                </a:solidFill>
              </a:rPr>
              <a:t>Web</a:t>
            </a:r>
            <a:r>
              <a:rPr lang="ru-RU" dirty="0">
                <a:solidFill>
                  <a:schemeClr val="bg2"/>
                </a:solidFill>
              </a:rPr>
              <a:t>-приложение (</a:t>
            </a:r>
            <a:r>
              <a:rPr lang="ru-RU" dirty="0" err="1">
                <a:solidFill>
                  <a:schemeClr val="bg2"/>
                </a:solidFill>
              </a:rPr>
              <a:t>Web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 err="1">
                <a:solidFill>
                  <a:schemeClr val="bg2"/>
                </a:solidFill>
              </a:rPr>
              <a:t>Application</a:t>
            </a:r>
            <a:r>
              <a:rPr lang="ru-RU" dirty="0">
                <a:solidFill>
                  <a:schemeClr val="bg2"/>
                </a:solidFill>
              </a:rPr>
              <a:t>) — программа c двухуровневой архитектурой «клиент-сервер</a:t>
            </a:r>
            <a:r>
              <a:rPr lang="ru-RU" dirty="0" smtClean="0">
                <a:solidFill>
                  <a:schemeClr val="bg2"/>
                </a:solidFill>
              </a:rPr>
              <a:t>». Все </a:t>
            </a:r>
            <a:r>
              <a:rPr lang="ru-RU" dirty="0">
                <a:solidFill>
                  <a:schemeClr val="bg2"/>
                </a:solidFill>
              </a:rPr>
              <a:t>данные хранятся на сервере, обмен происходит через сеть по протоколам HTTP/HTTPS.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pic>
        <p:nvPicPr>
          <p:cNvPr id="1032" name="Picture 8" descr="Особенности тестирования веб-приложений — Лаборатория Качеств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84" y="3275734"/>
            <a:ext cx="6675433" cy="279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288780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языки </a:t>
            </a:r>
            <a:r>
              <a:rPr lang="ru-RU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программирования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673947"/>
              </p:ext>
            </p:extLst>
          </p:nvPr>
        </p:nvGraphicFramePr>
        <p:xfrm>
          <a:off x="1141411" y="1542906"/>
          <a:ext cx="9905997" cy="490777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2936486594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3393413764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1409783625"/>
                    </a:ext>
                  </a:extLst>
                </a:gridCol>
              </a:tblGrid>
              <a:tr h="68213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ru-RU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1393"/>
                  </a:ext>
                </a:extLst>
              </a:tr>
              <a:tr h="4225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Его элементы позволяют отображать стандартные блоки страниц, а также представляют форматированный текст, изображения, таблицы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т.д. </a:t>
                      </a:r>
                      <a:endParaRPr lang="ru-R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помощью CSS задаются шрифты, цвета, стили, расположение отдельных элементов, а также отображение страниц на разных устройствах. 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Предоставляет языковые конструкции для непосредственной поддержки такой концепции работы. </a:t>
                      </a:r>
                      <a:endParaRPr lang="ru-RU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32576"/>
                  </a:ext>
                </a:extLst>
              </a:tr>
            </a:tbl>
          </a:graphicData>
        </a:graphic>
      </p:graphicFrame>
      <p:pic>
        <p:nvPicPr>
          <p:cNvPr id="2050" name="Picture 2" descr="CSS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79" y="4266026"/>
            <a:ext cx="1324583" cy="18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75" y="4319782"/>
            <a:ext cx="1761255" cy="17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# | Викии Вики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011" y="4359089"/>
            <a:ext cx="1718771" cy="17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2482" y="693333"/>
            <a:ext cx="9905998" cy="14785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ASP.NET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9725" y="1850476"/>
            <a:ext cx="5616836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2"/>
                </a:solidFill>
              </a:rPr>
              <a:t>ASP.NET - это один из самых популярных </a:t>
            </a:r>
            <a:r>
              <a:rPr lang="ru-RU" dirty="0" err="1">
                <a:solidFill>
                  <a:schemeClr val="bg2"/>
                </a:solidFill>
              </a:rPr>
              <a:t>фреймворков</a:t>
            </a:r>
            <a:r>
              <a:rPr lang="ru-RU" dirty="0">
                <a:solidFill>
                  <a:schemeClr val="bg2"/>
                </a:solidFill>
              </a:rPr>
              <a:t> для разработки сайтов. Инфраструктура ASP.NET MVC 5 представляет собой последнюю версию веб-платформы ASP.NET от </a:t>
            </a:r>
            <a:r>
              <a:rPr lang="ru-RU" dirty="0" err="1">
                <a:solidFill>
                  <a:schemeClr val="bg2"/>
                </a:solidFill>
              </a:rPr>
              <a:t>Microsoft</a:t>
            </a:r>
            <a:r>
              <a:rPr lang="ru-RU" dirty="0">
                <a:solidFill>
                  <a:schemeClr val="bg2"/>
                </a:solidFill>
              </a:rPr>
              <a:t>. </a:t>
            </a:r>
            <a:endParaRPr lang="ru-RU" dirty="0" smtClean="0">
              <a:solidFill>
                <a:schemeClr val="bg2"/>
              </a:solidFill>
            </a:endParaRPr>
          </a:p>
          <a:p>
            <a:endParaRPr lang="ru-RU" dirty="0"/>
          </a:p>
        </p:txBody>
      </p:sp>
      <p:pic>
        <p:nvPicPr>
          <p:cNvPr id="3074" name="Picture 2" descr="Конвертация ASP в ASP.NET - Ispi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46" y="1499293"/>
            <a:ext cx="50101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4664" y="510452"/>
            <a:ext cx="7362507" cy="147857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MVC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9586" y="1413163"/>
            <a:ext cx="8254539" cy="4785361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2"/>
                </a:solidFill>
              </a:rPr>
              <a:t>Модель </a:t>
            </a:r>
            <a:r>
              <a:rPr lang="ru-RU" b="1" dirty="0">
                <a:solidFill>
                  <a:schemeClr val="bg2"/>
                </a:solidFill>
              </a:rPr>
              <a:t>(</a:t>
            </a:r>
            <a:r>
              <a:rPr lang="ru-RU" b="1" dirty="0" err="1">
                <a:solidFill>
                  <a:schemeClr val="bg2"/>
                </a:solidFill>
              </a:rPr>
              <a:t>model</a:t>
            </a:r>
            <a:r>
              <a:rPr lang="ru-RU" b="1" dirty="0">
                <a:solidFill>
                  <a:schemeClr val="bg2"/>
                </a:solidFill>
              </a:rPr>
              <a:t>):</a:t>
            </a:r>
            <a:r>
              <a:rPr lang="ru-RU" dirty="0">
                <a:solidFill>
                  <a:schemeClr val="bg2"/>
                </a:solidFill>
              </a:rPr>
              <a:t> описывает используемые в приложении данные, а также логику, которая связана непосредственно с </a:t>
            </a:r>
            <a:r>
              <a:rPr lang="ru-RU" dirty="0" smtClean="0">
                <a:solidFill>
                  <a:schemeClr val="bg2"/>
                </a:solidFill>
              </a:rPr>
              <a:t>данными.</a:t>
            </a:r>
          </a:p>
          <a:p>
            <a:r>
              <a:rPr lang="ru-RU" b="1" dirty="0" smtClean="0">
                <a:solidFill>
                  <a:schemeClr val="bg2"/>
                </a:solidFill>
              </a:rPr>
              <a:t>Представление </a:t>
            </a:r>
            <a:r>
              <a:rPr lang="ru-RU" b="1" dirty="0">
                <a:solidFill>
                  <a:schemeClr val="bg2"/>
                </a:solidFill>
              </a:rPr>
              <a:t>(</a:t>
            </a:r>
            <a:r>
              <a:rPr lang="ru-RU" b="1" dirty="0" err="1">
                <a:solidFill>
                  <a:schemeClr val="bg2"/>
                </a:solidFill>
              </a:rPr>
              <a:t>view</a:t>
            </a:r>
            <a:r>
              <a:rPr lang="ru-RU" b="1" dirty="0">
                <a:solidFill>
                  <a:schemeClr val="bg2"/>
                </a:solidFill>
              </a:rPr>
              <a:t>):</a:t>
            </a:r>
            <a:r>
              <a:rPr lang="ru-RU" dirty="0">
                <a:solidFill>
                  <a:schemeClr val="bg2"/>
                </a:solidFill>
              </a:rPr>
              <a:t> отвечают за визуальную часть или пользовательский </a:t>
            </a:r>
            <a:r>
              <a:rPr lang="ru-RU" dirty="0" smtClean="0">
                <a:solidFill>
                  <a:schemeClr val="bg2"/>
                </a:solidFill>
              </a:rPr>
              <a:t>интерфейс.</a:t>
            </a:r>
          </a:p>
          <a:p>
            <a:r>
              <a:rPr lang="ru-RU" b="1" dirty="0" smtClean="0">
                <a:solidFill>
                  <a:schemeClr val="bg2"/>
                </a:solidFill>
              </a:rPr>
              <a:t>Контроллер </a:t>
            </a:r>
            <a:r>
              <a:rPr lang="ru-RU" b="1" dirty="0">
                <a:solidFill>
                  <a:schemeClr val="bg2"/>
                </a:solidFill>
              </a:rPr>
              <a:t>(</a:t>
            </a:r>
            <a:r>
              <a:rPr lang="ru-RU" b="1" dirty="0" err="1">
                <a:solidFill>
                  <a:schemeClr val="bg2"/>
                </a:solidFill>
              </a:rPr>
              <a:t>controller</a:t>
            </a:r>
            <a:r>
              <a:rPr lang="ru-RU" b="1" dirty="0">
                <a:solidFill>
                  <a:schemeClr val="bg2"/>
                </a:solidFill>
              </a:rPr>
              <a:t>):</a:t>
            </a:r>
            <a:r>
              <a:rPr lang="ru-RU" dirty="0">
                <a:solidFill>
                  <a:schemeClr val="bg2"/>
                </a:solidFill>
              </a:rPr>
              <a:t> представляет центральный компонент MVC, который обеспечивает связь между пользователем и приложением, представлением и хранилищем данных.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3244"/>
          <a:stretch/>
        </p:blipFill>
        <p:spPr>
          <a:xfrm>
            <a:off x="9212752" y="207817"/>
            <a:ext cx="2316999" cy="64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0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467" y="450053"/>
            <a:ext cx="9905998" cy="1478570"/>
          </a:xfrm>
          <a:noFill/>
        </p:spPr>
        <p:txBody>
          <a:bodyPr/>
          <a:lstStyle/>
          <a:p>
            <a:r>
              <a:rPr lang="ru-RU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Диаграммы классов</a:t>
            </a:r>
            <a:endParaRPr lang="ru-RU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50467" y="1733548"/>
            <a:ext cx="5562601" cy="4060423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275543" y="450053"/>
            <a:ext cx="3886604" cy="3944044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614216" y="4501686"/>
            <a:ext cx="4547931" cy="12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301" y="543243"/>
            <a:ext cx="9905998" cy="1478570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База данных</a:t>
            </a:r>
            <a:endParaRPr lang="ru-RU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2112" y="1609840"/>
            <a:ext cx="10022375" cy="3541714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Миграции осуществляются через консоль диспетчера </a:t>
            </a:r>
            <a:r>
              <a:rPr lang="ru-RU" dirty="0" smtClean="0">
                <a:solidFill>
                  <a:schemeClr val="bg2"/>
                </a:solidFill>
              </a:rPr>
              <a:t>пакетов с помощью команды </a:t>
            </a:r>
            <a:r>
              <a:rPr lang="en-US" dirty="0" smtClean="0">
                <a:solidFill>
                  <a:schemeClr val="bg2"/>
                </a:solidFill>
              </a:rPr>
              <a:t>Add-Migration &lt;</a:t>
            </a:r>
            <a:r>
              <a:rPr lang="ru-RU" dirty="0" smtClean="0">
                <a:solidFill>
                  <a:schemeClr val="bg2"/>
                </a:solidFill>
              </a:rPr>
              <a:t>Имя</a:t>
            </a:r>
            <a:r>
              <a:rPr lang="en-US" dirty="0" smtClean="0">
                <a:solidFill>
                  <a:schemeClr val="bg2"/>
                </a:solidFill>
              </a:rPr>
              <a:t>&gt;</a:t>
            </a:r>
            <a:endParaRPr lang="ru-RU" dirty="0" smtClean="0">
              <a:solidFill>
                <a:schemeClr val="bg2"/>
              </a:solidFill>
            </a:endParaRPr>
          </a:p>
          <a:p>
            <a:r>
              <a:rPr lang="ru-RU" dirty="0" smtClean="0">
                <a:solidFill>
                  <a:schemeClr val="bg2"/>
                </a:solidFill>
              </a:rPr>
              <a:t>Для обновления базы данных используется команда </a:t>
            </a:r>
            <a:r>
              <a:rPr lang="en-US" dirty="0" smtClean="0">
                <a:solidFill>
                  <a:schemeClr val="bg2"/>
                </a:solidFill>
              </a:rPr>
              <a:t>Update-Database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28" y="3574559"/>
            <a:ext cx="5934075" cy="221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260</TotalTime>
  <Words>329</Words>
  <Application>Microsoft Office PowerPoint</Application>
  <PresentationFormat>Широкоэкранный</PresentationFormat>
  <Paragraphs>37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Tw Cen MT</vt:lpstr>
      <vt:lpstr>Контур</vt:lpstr>
      <vt:lpstr>WEB-ПРИЛОЖЕНИЕ «САЙТ КИНОТЕАТРА»</vt:lpstr>
      <vt:lpstr>Цель:</vt:lpstr>
      <vt:lpstr>ПРОБЛЕМАТИКА</vt:lpstr>
      <vt:lpstr>Web-приложение </vt:lpstr>
      <vt:lpstr>языки программирования</vt:lpstr>
      <vt:lpstr>ASP.NET </vt:lpstr>
      <vt:lpstr>MVC </vt:lpstr>
      <vt:lpstr>Диаграммы классов</vt:lpstr>
      <vt:lpstr>База данных</vt:lpstr>
      <vt:lpstr>СКРИНШОТЫ ПРОГРАММЫ</vt:lpstr>
      <vt:lpstr>Презентация PowerPoint</vt:lpstr>
      <vt:lpstr>ПРОВЕРКИ ВВОДА</vt:lpstr>
      <vt:lpstr>Регистрация и вход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Интернет-магазин</dc:title>
  <dc:creator>Пользователь Windows</dc:creator>
  <cp:lastModifiedBy>Пользователь Windows</cp:lastModifiedBy>
  <cp:revision>22</cp:revision>
  <dcterms:created xsi:type="dcterms:W3CDTF">2022-06-24T14:57:39Z</dcterms:created>
  <dcterms:modified xsi:type="dcterms:W3CDTF">2023-01-25T12:24:39Z</dcterms:modified>
</cp:coreProperties>
</file>